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sldIdLst>
    <p:sldId id="256" r:id="rId2"/>
    <p:sldId id="282" r:id="rId3"/>
    <p:sldId id="257" r:id="rId4"/>
    <p:sldId id="292" r:id="rId5"/>
    <p:sldId id="319" r:id="rId6"/>
    <p:sldId id="308" r:id="rId7"/>
    <p:sldId id="309" r:id="rId8"/>
    <p:sldId id="311" r:id="rId9"/>
    <p:sldId id="285" r:id="rId10"/>
    <p:sldId id="306" r:id="rId11"/>
    <p:sldId id="288" r:id="rId12"/>
    <p:sldId id="278" r:id="rId13"/>
    <p:sldId id="264" r:id="rId14"/>
    <p:sldId id="297" r:id="rId15"/>
    <p:sldId id="307" r:id="rId16"/>
    <p:sldId id="321" r:id="rId17"/>
    <p:sldId id="298" r:id="rId18"/>
    <p:sldId id="320" r:id="rId19"/>
    <p:sldId id="316" r:id="rId20"/>
    <p:sldId id="279" r:id="rId21"/>
    <p:sldId id="296" r:id="rId22"/>
    <p:sldId id="318" r:id="rId23"/>
    <p:sldId id="317" r:id="rId24"/>
    <p:sldId id="287" r:id="rId25"/>
    <p:sldId id="312" r:id="rId26"/>
    <p:sldId id="313" r:id="rId27"/>
    <p:sldId id="283" r:id="rId28"/>
    <p:sldId id="284" r:id="rId29"/>
    <p:sldId id="31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38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C063-B5E1-403B-8BAC-458D0491BB0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129B4-3CF4-4083-B2D2-915C45A4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this be moved to the beginning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46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voltave</a:t>
            </a:r>
            <a:r>
              <a:rPr lang="en-US" dirty="0" smtClean="0"/>
              <a:t> does this run 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7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rad hard. How will</a:t>
            </a:r>
            <a:r>
              <a:rPr lang="en-US" baseline="0" dirty="0" smtClean="0"/>
              <a:t> we ensure this will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was 3 </a:t>
            </a:r>
            <a:r>
              <a:rPr lang="en-US" dirty="0" err="1" smtClean="0"/>
              <a:t>ft-lbs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Servo</a:t>
            </a:r>
            <a:r>
              <a:rPr lang="en-US" baseline="0" dirty="0" smtClean="0"/>
              <a:t> – Position control, require a control signal.</a:t>
            </a:r>
          </a:p>
          <a:p>
            <a:r>
              <a:rPr lang="en-US" baseline="0" dirty="0" smtClean="0"/>
              <a:t>DC motor – using pulse width modulation (PWM)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1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Brushed vs Brushless: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Brushed – low cost, small enough to use in the </a:t>
            </a:r>
            <a:r>
              <a:rPr lang="en-US" baseline="0" dirty="0" err="1" smtClean="0"/>
              <a:t>cubesat</a:t>
            </a:r>
            <a:endParaRPr lang="en-US" baseline="0" dirty="0" smtClean="0"/>
          </a:p>
          <a:p>
            <a:r>
              <a:rPr lang="en-US" baseline="0" dirty="0" smtClean="0"/>
              <a:t>If the cube-sat is bigger – suggest to use brushless, due to low maintenance, avoid corrosion overtime.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5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Temperatures in Low Earth Orbit can range from -250°F(-157°C)  to 250°F(121°C)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Radiation can range from 100-10,000 rad(Si)/year depending on inclination in orbit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spring should apply enough tension to keep solar array taut without compromising solar array integrity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Ensured by following non-/functional requirements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We need</a:t>
            </a:r>
            <a:r>
              <a:rPr lang="en-US" baseline="0" dirty="0" smtClean="0">
                <a:solidFill>
                  <a:schemeClr val="tx1"/>
                </a:solidFill>
              </a:rPr>
              <a:t> fixed components for vibrational considerations as well as vacuum conditions so that our parts remain in their initial positions.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1"/>
                </a:solidFill>
              </a:rPr>
              <a:t>Weight of each component needs to be considered due to transportation.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1B0D0-C9A5-4AC2-8421-7703857246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43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7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specific examples of what has been learned from</a:t>
            </a:r>
            <a:r>
              <a:rPr lang="en-US" baseline="0" dirty="0" smtClean="0"/>
              <a:t> cube </a:t>
            </a:r>
            <a:r>
              <a:rPr lang="en-US" baseline="0" dirty="0" err="1" smtClean="0"/>
              <a:t>sats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these are costs for our non-space rated mock-up</a:t>
            </a:r>
          </a:p>
          <a:p>
            <a:r>
              <a:rPr lang="en-US" baseline="0" dirty="0" smtClean="0"/>
              <a:t>Make this table “fit” the page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29B4-3CF4-4083-B2D2-915C45A49A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Implementing the prototype this semester means that</a:t>
            </a:r>
            <a:r>
              <a:rPr lang="en-US" sz="1200" baseline="0" dirty="0" smtClean="0"/>
              <a:t> we conduct the tests we wrote up for each component</a:t>
            </a:r>
          </a:p>
          <a:p>
            <a:pPr marL="0" indent="0">
              <a:buNone/>
            </a:pPr>
            <a:r>
              <a:rPr lang="en-US" sz="1200" u="sng" baseline="0" dirty="0" smtClean="0"/>
              <a:t>Examples</a:t>
            </a:r>
            <a:endParaRPr lang="en-US" sz="1200" u="sng" dirty="0" smtClean="0"/>
          </a:p>
          <a:p>
            <a:pPr marL="0" indent="0">
              <a:buNone/>
            </a:pPr>
            <a:r>
              <a:rPr lang="en-US" sz="1200" dirty="0" smtClean="0"/>
              <a:t>Digital logic for PLC has been tested on the Altera Cyclone II FPGA </a:t>
            </a:r>
          </a:p>
          <a:p>
            <a:pPr marL="0" indent="0">
              <a:buNone/>
            </a:pPr>
            <a:r>
              <a:rPr lang="en-US" sz="1200" dirty="0" smtClean="0"/>
              <a:t>Solenoid has been bench-tested and found that 3 V is required to make connection</a:t>
            </a:r>
          </a:p>
          <a:p>
            <a:pPr marL="0" indent="0">
              <a:buNone/>
            </a:pPr>
            <a:r>
              <a:rPr lang="en-US" sz="1200" dirty="0" smtClean="0"/>
              <a:t>Motor will be bench-tested by measuring voltage constants, terminal resistance, &amp; torque</a:t>
            </a:r>
          </a:p>
          <a:p>
            <a:pPr marL="0" indent="0">
              <a:buNone/>
            </a:pPr>
            <a:r>
              <a:rPr lang="en-US" sz="1200" dirty="0" smtClean="0"/>
              <a:t>Silicone rubber wheels will be tested for static &amp; kinetic friction tested dry against a sled with a calibrated 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1B0D0-C9A5-4AC2-8421-7703857246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9650-4863-4EEE-90C7-25312E1910D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1139650-4863-4EEE-90C7-25312E1910D0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F7E5C70-0D9C-4B57-88DF-76358104A42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mazon.com/Constant-Stainless-Extended-Diameter-Capacity/dp/B0085ZXEXW/ref=sr_1_7?ie=UTF8&amp;qid=1416414087&amp;sr=8-7&amp;keywords=constant+force+sp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May15-12</a:t>
            </a:r>
          </a:p>
          <a:p>
            <a:r>
              <a:rPr lang="en-US" sz="2200" dirty="0" smtClean="0"/>
              <a:t>Client: John </a:t>
            </a:r>
            <a:r>
              <a:rPr lang="en-US" sz="2200" dirty="0" err="1" smtClean="0"/>
              <a:t>Carr</a:t>
            </a:r>
            <a:r>
              <a:rPr lang="en-US" sz="2200" dirty="0" smtClean="0"/>
              <a:t>, NASA</a:t>
            </a:r>
          </a:p>
          <a:p>
            <a:r>
              <a:rPr lang="en-US" sz="2200" dirty="0" smtClean="0"/>
              <a:t>Advisor: Gary Tuttle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err="1" smtClean="0"/>
              <a:t>Cubesat</a:t>
            </a:r>
            <a:r>
              <a:rPr lang="en-US" sz="5000" dirty="0" smtClean="0"/>
              <a:t> solar panels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6674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Non-Functional Requirements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3886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Temperature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Radiation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Elasticity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Reliability/Lifetime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Fixed components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Weight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Size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0"/>
            <a:ext cx="511655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In Low Earth Orbit (LEO), the primary risks are:</a:t>
            </a:r>
          </a:p>
          <a:p>
            <a:pPr lvl="1"/>
            <a:r>
              <a:rPr lang="en-US" sz="2400" dirty="0" smtClean="0"/>
              <a:t>Temperature swings        (-250F to +250F)</a:t>
            </a:r>
          </a:p>
          <a:p>
            <a:pPr lvl="1"/>
            <a:r>
              <a:rPr lang="en-US" sz="2400" dirty="0" smtClean="0"/>
              <a:t>Radiation exposure</a:t>
            </a:r>
          </a:p>
          <a:p>
            <a:pPr lvl="1"/>
            <a:r>
              <a:rPr lang="en-US" sz="2400" dirty="0" smtClean="0"/>
              <a:t>UV exposure</a:t>
            </a:r>
          </a:p>
          <a:p>
            <a:pPr lvl="1"/>
            <a:r>
              <a:rPr lang="en-US" sz="2400" dirty="0" smtClean="0"/>
              <a:t>Extremely low pressure (Vacuum )</a:t>
            </a:r>
          </a:p>
          <a:p>
            <a:pPr lvl="1"/>
            <a:r>
              <a:rPr lang="en-US" sz="2400" dirty="0" smtClean="0"/>
              <a:t>Near zero ease of access</a:t>
            </a:r>
          </a:p>
          <a:p>
            <a:pPr lvl="1"/>
            <a:r>
              <a:rPr lang="en-US" sz="2400" dirty="0" smtClean="0"/>
              <a:t>High-velocity impacts from space debris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keithcu.com/bookimages/wordpress_html_128d86f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981200"/>
            <a:ext cx="373380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Potential Risks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63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for </a:t>
            </a:r>
            <a:r>
              <a:rPr lang="en-US" sz="4000" dirty="0" err="1"/>
              <a:t>CubeSats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 smtClean="0"/>
              <a:t>Comparable Cost: $10,000</a:t>
            </a:r>
          </a:p>
          <a:p>
            <a:r>
              <a:rPr lang="en-US" sz="2200" dirty="0" smtClean="0"/>
              <a:t>Purpose: Space Research</a:t>
            </a:r>
          </a:p>
          <a:p>
            <a:r>
              <a:rPr lang="en-US" sz="2200" dirty="0" smtClean="0"/>
              <a:t>Users</a:t>
            </a:r>
          </a:p>
          <a:p>
            <a:pPr lvl="1"/>
            <a:r>
              <a:rPr lang="en-US" sz="2200" dirty="0" smtClean="0"/>
              <a:t>NASA, Client</a:t>
            </a:r>
          </a:p>
          <a:p>
            <a:pPr lvl="1"/>
            <a:r>
              <a:rPr lang="en-US" sz="2200" dirty="0" smtClean="0"/>
              <a:t>Universities</a:t>
            </a:r>
          </a:p>
          <a:p>
            <a:pPr lvl="1"/>
            <a:r>
              <a:rPr lang="en-US" sz="2200" dirty="0" smtClean="0"/>
              <a:t>Private Corporations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39" y="2514600"/>
            <a:ext cx="348342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Material Costs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4214978"/>
              </p:ext>
            </p:extLst>
          </p:nvPr>
        </p:nvGraphicFramePr>
        <p:xfrm>
          <a:off x="412405" y="2209800"/>
          <a:ext cx="827439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Worksheet" r:id="rId5" imgW="5029200" imgH="1343025" progId="Excel.Sheet.12">
                  <p:embed/>
                </p:oleObj>
              </mc:Choice>
              <mc:Fallback>
                <p:oleObj name="Worksheet" r:id="rId5" imgW="5029200" imgH="1343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405" y="2209800"/>
                        <a:ext cx="8274395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4713514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Total Cost without PLC: $368.46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55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Hardware</a:t>
            </a:r>
          </a:p>
          <a:p>
            <a:r>
              <a:rPr lang="en-US" sz="2200" dirty="0" smtClean="0"/>
              <a:t>Atmel Rad-Hard PLC</a:t>
            </a:r>
          </a:p>
          <a:p>
            <a:r>
              <a:rPr lang="en-US" sz="2200" dirty="0" smtClean="0"/>
              <a:t>Motor</a:t>
            </a:r>
          </a:p>
          <a:p>
            <a:r>
              <a:rPr lang="en-US" sz="2200" dirty="0" smtClean="0"/>
              <a:t>Motor controller</a:t>
            </a:r>
          </a:p>
          <a:p>
            <a:r>
              <a:rPr lang="en-US" sz="2200" dirty="0" smtClean="0"/>
              <a:t>Relays</a:t>
            </a:r>
          </a:p>
          <a:p>
            <a:r>
              <a:rPr lang="en-US" sz="2200" dirty="0" smtClean="0"/>
              <a:t>Sensors</a:t>
            </a:r>
          </a:p>
          <a:p>
            <a:r>
              <a:rPr lang="en-US" sz="2200" dirty="0" smtClean="0"/>
              <a:t>Solar array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Software</a:t>
            </a:r>
          </a:p>
          <a:p>
            <a:r>
              <a:rPr lang="en-US" sz="2200" dirty="0" smtClean="0"/>
              <a:t>VHDL</a:t>
            </a:r>
          </a:p>
          <a:p>
            <a:r>
              <a:rPr lang="en-US" sz="2200" dirty="0" smtClean="0"/>
              <a:t>A2D conversion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Technology Platform</a:t>
            </a:r>
            <a:endParaRPr lang="en-US" sz="4000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3383918" y="3045426"/>
            <a:ext cx="5295901" cy="2894324"/>
            <a:chOff x="-9525" y="0"/>
            <a:chExt cx="6419850" cy="4181475"/>
          </a:xfrm>
        </p:grpSpPr>
        <p:cxnSp>
          <p:nvCxnSpPr>
            <p:cNvPr id="137" name="Straight Arrow Connector 136"/>
            <p:cNvCxnSpPr/>
            <p:nvPr/>
          </p:nvCxnSpPr>
          <p:spPr>
            <a:xfrm flipV="1">
              <a:off x="3076575" y="285750"/>
              <a:ext cx="827151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9" name="Group 138"/>
            <p:cNvGrpSpPr/>
            <p:nvPr/>
          </p:nvGrpSpPr>
          <p:grpSpPr>
            <a:xfrm>
              <a:off x="-9525" y="0"/>
              <a:ext cx="6419850" cy="4181475"/>
              <a:chOff x="-9525" y="0"/>
              <a:chExt cx="6419850" cy="4181475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-9525" y="0"/>
                <a:ext cx="6419850" cy="4181475"/>
                <a:chOff x="-10119" y="0"/>
                <a:chExt cx="6819900" cy="4095750"/>
              </a:xfrm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114300" y="0"/>
                  <a:ext cx="6695479" cy="3708020"/>
                  <a:chOff x="0" y="-115657"/>
                  <a:chExt cx="7190362" cy="3216045"/>
                </a:xfrm>
                <a:effectLst>
                  <a:glow rad="127000">
                    <a:schemeClr val="bg1"/>
                  </a:glow>
                </a:effectLst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1440267" y="1181100"/>
                    <a:ext cx="5750095" cy="1571625"/>
                    <a:chOff x="525867" y="0"/>
                    <a:chExt cx="5750095" cy="1571625"/>
                  </a:xfrm>
                </p:grpSpPr>
                <p:grpSp>
                  <p:nvGrpSpPr>
                    <p:cNvPr id="161" name="Group 160"/>
                    <p:cNvGrpSpPr/>
                    <p:nvPr/>
                  </p:nvGrpSpPr>
                  <p:grpSpPr>
                    <a:xfrm>
                      <a:off x="525867" y="0"/>
                      <a:ext cx="3579408" cy="1571625"/>
                      <a:chOff x="525867" y="0"/>
                      <a:chExt cx="3579408" cy="1571625"/>
                    </a:xfrm>
                  </p:grpSpPr>
                  <p:grpSp>
                    <p:nvGrpSpPr>
                      <p:cNvPr id="165" name="Group 164"/>
                      <p:cNvGrpSpPr/>
                      <p:nvPr/>
                    </p:nvGrpSpPr>
                    <p:grpSpPr>
                      <a:xfrm>
                        <a:off x="608496" y="19050"/>
                        <a:ext cx="2125179" cy="733425"/>
                        <a:chOff x="608496" y="0"/>
                        <a:chExt cx="2125179" cy="733425"/>
                      </a:xfrm>
                    </p:grpSpPr>
                    <p:sp>
                      <p:nvSpPr>
                        <p:cNvPr id="176" name="Rectangle 175"/>
                        <p:cNvSpPr/>
                        <p:nvPr/>
                      </p:nvSpPr>
                      <p:spPr>
                        <a:xfrm>
                          <a:off x="608496" y="0"/>
                          <a:ext cx="1590680" cy="73342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100" dirty="0">
                              <a:effectLst/>
                              <a:ea typeface="Calibri"/>
                              <a:cs typeface="Times New Roman"/>
                            </a:rPr>
                            <a:t>Altera Cyclone ii Programmable Logic Controller</a:t>
                          </a:r>
                        </a:p>
                      </p:txBody>
                    </p:sp>
                    <p:cxnSp>
                      <p:nvCxnSpPr>
                        <p:cNvPr id="177" name="Straight Arrow Connector 176"/>
                        <p:cNvCxnSpPr/>
                        <p:nvPr/>
                      </p:nvCxnSpPr>
                      <p:spPr>
                        <a:xfrm>
                          <a:off x="2277116" y="95250"/>
                          <a:ext cx="456559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66" name="Group 165"/>
                      <p:cNvGrpSpPr/>
                      <p:nvPr/>
                    </p:nvGrpSpPr>
                    <p:grpSpPr>
                      <a:xfrm>
                        <a:off x="525867" y="0"/>
                        <a:ext cx="3579408" cy="1571625"/>
                        <a:chOff x="402042" y="0"/>
                        <a:chExt cx="3579408" cy="1571625"/>
                      </a:xfrm>
                    </p:grpSpPr>
                    <p:sp>
                      <p:nvSpPr>
                        <p:cNvPr id="167" name="Rectangle 166"/>
                        <p:cNvSpPr/>
                        <p:nvPr/>
                      </p:nvSpPr>
                      <p:spPr>
                        <a:xfrm>
                          <a:off x="402042" y="1196357"/>
                          <a:ext cx="1362075" cy="375268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100">
                              <a:effectLst/>
                              <a:ea typeface="Calibri"/>
                              <a:cs typeface="Times New Roman"/>
                            </a:rPr>
                            <a:t>Stop Sensors</a:t>
                          </a:r>
                        </a:p>
                      </p:txBody>
                    </p:sp>
                    <p:grpSp>
                      <p:nvGrpSpPr>
                        <p:cNvPr id="168" name="Group 167"/>
                        <p:cNvGrpSpPr/>
                        <p:nvPr/>
                      </p:nvGrpSpPr>
                      <p:grpSpPr>
                        <a:xfrm>
                          <a:off x="1162563" y="0"/>
                          <a:ext cx="2818887" cy="1571625"/>
                          <a:chOff x="467238" y="0"/>
                          <a:chExt cx="2818887" cy="1571625"/>
                        </a:xfrm>
                      </p:grpSpPr>
                      <p:sp>
                        <p:nvSpPr>
                          <p:cNvPr id="169" name="Rectangle 168"/>
                          <p:cNvSpPr/>
                          <p:nvPr/>
                        </p:nvSpPr>
                        <p:spPr>
                          <a:xfrm>
                            <a:off x="2009775" y="0"/>
                            <a:ext cx="1276350" cy="609600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:r>
                              <a:rPr lang="en-US" sz="1100">
                                <a:effectLst/>
                                <a:ea typeface="Calibri"/>
                                <a:cs typeface="Times New Roman"/>
                              </a:rPr>
                              <a:t>Motor Controller</a:t>
                            </a:r>
                          </a:p>
                        </p:txBody>
                      </p:sp>
                      <p:cxnSp>
                        <p:nvCxnSpPr>
                          <p:cNvPr id="170" name="Straight Arrow Connector 169"/>
                          <p:cNvCxnSpPr/>
                          <p:nvPr/>
                        </p:nvCxnSpPr>
                        <p:spPr>
                          <a:xfrm>
                            <a:off x="1457966" y="323850"/>
                            <a:ext cx="456559" cy="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1" name="Straight Arrow Connector 170"/>
                          <p:cNvCxnSpPr/>
                          <p:nvPr/>
                        </p:nvCxnSpPr>
                        <p:spPr>
                          <a:xfrm flipH="1">
                            <a:off x="1403634" y="476250"/>
                            <a:ext cx="606142" cy="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2" name="Straight Arrow Connector 171"/>
                          <p:cNvCxnSpPr/>
                          <p:nvPr/>
                        </p:nvCxnSpPr>
                        <p:spPr>
                          <a:xfrm flipV="1">
                            <a:off x="467238" y="828675"/>
                            <a:ext cx="0" cy="28575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73" name="Rectangle 172"/>
                          <p:cNvSpPr/>
                          <p:nvPr/>
                        </p:nvSpPr>
                        <p:spPr>
                          <a:xfrm>
                            <a:off x="1257300" y="1181100"/>
                            <a:ext cx="1466850" cy="390525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4">
                              <a:shade val="50000"/>
                            </a:schemeClr>
                          </a:lnRef>
                          <a:fillRef idx="1">
                            <a:schemeClr val="accent4"/>
                          </a:fillRef>
                          <a:effectRef idx="0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</a:pPr>
                            <a:r>
                              <a:rPr lang="en-US" sz="1100">
                                <a:effectLst/>
                                <a:ea typeface="Calibri"/>
                                <a:cs typeface="Times New Roman"/>
                              </a:rPr>
                              <a:t>Human Interface</a:t>
                            </a:r>
                          </a:p>
                        </p:txBody>
                      </p:sp>
                      <p:cxnSp>
                        <p:nvCxnSpPr>
                          <p:cNvPr id="174" name="Straight Arrow Connector 173"/>
                          <p:cNvCxnSpPr/>
                          <p:nvPr/>
                        </p:nvCxnSpPr>
                        <p:spPr>
                          <a:xfrm>
                            <a:off x="849445" y="828675"/>
                            <a:ext cx="407855" cy="28575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5" name="Straight Arrow Connector 174"/>
                          <p:cNvCxnSpPr/>
                          <p:nvPr/>
                        </p:nvCxnSpPr>
                        <p:spPr>
                          <a:xfrm flipH="1" flipV="1">
                            <a:off x="1209675" y="828675"/>
                            <a:ext cx="523875" cy="352426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sp>
                  <p:nvSpPr>
                    <p:cNvPr id="162" name="Rectangle 161"/>
                    <p:cNvSpPr/>
                    <p:nvPr/>
                  </p:nvSpPr>
                  <p:spPr>
                    <a:xfrm>
                      <a:off x="4742247" y="19050"/>
                      <a:ext cx="1533715" cy="4572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ea typeface="Calibri"/>
                          <a:cs typeface="Times New Roman"/>
                        </a:rPr>
                        <a:t>Forward/Reverse Bias Motor</a:t>
                      </a:r>
                    </a:p>
                  </p:txBody>
                </p:sp>
                <p:cxnSp>
                  <p:nvCxnSpPr>
                    <p:cNvPr id="163" name="Straight Arrow Connector 162"/>
                    <p:cNvCxnSpPr/>
                    <p:nvPr/>
                  </p:nvCxnSpPr>
                  <p:spPr>
                    <a:xfrm>
                      <a:off x="4105275" y="114300"/>
                      <a:ext cx="483539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Arrow Connector 163"/>
                    <p:cNvCxnSpPr/>
                    <p:nvPr/>
                  </p:nvCxnSpPr>
                  <p:spPr>
                    <a:xfrm flipH="1">
                      <a:off x="4219575" y="323850"/>
                      <a:ext cx="704850" cy="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0" y="-115657"/>
                    <a:ext cx="5536016" cy="3216045"/>
                    <a:chOff x="0" y="-115657"/>
                    <a:chExt cx="5536016" cy="3216045"/>
                  </a:xfrm>
                </p:grpSpPr>
                <p:sp>
                  <p:nvSpPr>
                    <p:cNvPr id="151" name="Rectangle 150"/>
                    <p:cNvSpPr/>
                    <p:nvPr/>
                  </p:nvSpPr>
                  <p:spPr>
                    <a:xfrm>
                      <a:off x="0" y="0"/>
                      <a:ext cx="1133475" cy="2667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ea typeface="Calibri"/>
                          <a:cs typeface="Times New Roman"/>
                        </a:rPr>
                        <a:t>Power Jack</a:t>
                      </a:r>
                    </a:p>
                  </p:txBody>
                </p:sp>
                <p:sp>
                  <p:nvSpPr>
                    <p:cNvPr id="152" name="Rectangle 151"/>
                    <p:cNvSpPr/>
                    <p:nvPr/>
                  </p:nvSpPr>
                  <p:spPr>
                    <a:xfrm>
                      <a:off x="4402541" y="-115657"/>
                      <a:ext cx="1133475" cy="373781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ea typeface="Calibri"/>
                          <a:cs typeface="Times New Roman"/>
                        </a:rPr>
                        <a:t>3.3V Regulator</a:t>
                      </a:r>
                    </a:p>
                  </p:txBody>
                </p:sp>
                <p:cxnSp>
                  <p:nvCxnSpPr>
                    <p:cNvPr id="153" name="Straight Arrow Connector 152"/>
                    <p:cNvCxnSpPr/>
                    <p:nvPr/>
                  </p:nvCxnSpPr>
                  <p:spPr>
                    <a:xfrm flipV="1">
                      <a:off x="1181100" y="123825"/>
                      <a:ext cx="943641" cy="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Arrow Connector 153"/>
                    <p:cNvCxnSpPr/>
                    <p:nvPr/>
                  </p:nvCxnSpPr>
                  <p:spPr>
                    <a:xfrm>
                      <a:off x="1962150" y="755674"/>
                      <a:ext cx="0" cy="34922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>
                      <a:off x="63191" y="755674"/>
                      <a:ext cx="480175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Arrow Connector 155"/>
                    <p:cNvCxnSpPr/>
                    <p:nvPr/>
                  </p:nvCxnSpPr>
                  <p:spPr>
                    <a:xfrm>
                      <a:off x="4133850" y="449755"/>
                      <a:ext cx="0" cy="55037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>
                      <a:off x="63191" y="755674"/>
                      <a:ext cx="0" cy="234471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63191" y="3100388"/>
                      <a:ext cx="340390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Arrow Connector 158"/>
                    <p:cNvCxnSpPr/>
                    <p:nvPr/>
                  </p:nvCxnSpPr>
                  <p:spPr>
                    <a:xfrm flipV="1">
                      <a:off x="3467100" y="2838450"/>
                      <a:ext cx="0" cy="261937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Arrow Connector 159"/>
                    <p:cNvCxnSpPr/>
                    <p:nvPr/>
                  </p:nvCxnSpPr>
                  <p:spPr>
                    <a:xfrm flipV="1">
                      <a:off x="2124742" y="2838450"/>
                      <a:ext cx="0" cy="261937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8" name="Rectangle 147"/>
                <p:cNvSpPr/>
                <p:nvPr/>
              </p:nvSpPr>
              <p:spPr>
                <a:xfrm>
                  <a:off x="-10119" y="0"/>
                  <a:ext cx="6819900" cy="40957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1" name="Rectangle 140"/>
              <p:cNvSpPr/>
              <p:nvPr/>
            </p:nvSpPr>
            <p:spPr>
              <a:xfrm>
                <a:off x="333375" y="1685925"/>
                <a:ext cx="781050" cy="53444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Calibri"/>
                    <a:cs typeface="Times New Roman"/>
                  </a:rPr>
                  <a:t>Locking Solenoid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019299" y="0"/>
                <a:ext cx="993140" cy="4375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ea typeface="Calibri"/>
                    <a:cs typeface="Times New Roman"/>
                  </a:rPr>
                  <a:t>6V Regulator</a:t>
                </a:r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2486025" y="447675"/>
                <a:ext cx="0" cy="4357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781050" y="885825"/>
                <a:ext cx="170497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>
                <a:off x="781050" y="1025650"/>
                <a:ext cx="0" cy="6378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 flipH="1">
                <a:off x="1143000" y="1971675"/>
                <a:ext cx="29908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Straight Connector 137"/>
            <p:cNvCxnSpPr/>
            <p:nvPr/>
          </p:nvCxnSpPr>
          <p:spPr>
            <a:xfrm flipV="1">
              <a:off x="4371975" y="377952"/>
              <a:ext cx="0" cy="64769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5467182" y="3506105"/>
            <a:ext cx="265812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42" idx="2"/>
          </p:cNvCxnSpPr>
          <p:nvPr/>
        </p:nvCxnSpPr>
        <p:spPr>
          <a:xfrm flipV="1">
            <a:off x="5467182" y="3348265"/>
            <a:ext cx="0" cy="1578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125310" y="3506105"/>
            <a:ext cx="0" cy="592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5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Implementing Prototype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Each individual member researched &amp; selected at least one component of the final design</a:t>
            </a:r>
          </a:p>
          <a:p>
            <a:pPr marL="0" indent="0">
              <a:buNone/>
            </a:pPr>
            <a:r>
              <a:rPr lang="en-US" sz="2200" dirty="0" smtClean="0"/>
              <a:t>For each component members were asked to create a test for functionality</a:t>
            </a:r>
          </a:p>
          <a:p>
            <a:pPr marL="0" indent="0">
              <a:buNone/>
            </a:pPr>
            <a:endParaRPr lang="en-US" sz="17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493704"/>
              </p:ext>
            </p:extLst>
          </p:nvPr>
        </p:nvGraphicFramePr>
        <p:xfrm>
          <a:off x="1676400" y="2971800"/>
          <a:ext cx="5410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286"/>
                <a:gridCol w="2833914"/>
              </a:tblGrid>
              <a:tr h="33968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Individual Components to</a:t>
                      </a:r>
                      <a:r>
                        <a:rPr lang="en-US" sz="2800" baseline="0" dirty="0" smtClean="0"/>
                        <a:t> be Tested</a:t>
                      </a:r>
                      <a:endParaRPr lang="en-US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5863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Programmable Logic Controller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Solenoids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Motor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Bearings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Microcontroller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Wheels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Springs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800" dirty="0" smtClean="0"/>
                        <a:t>Tape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2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Bearings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690689"/>
            <a:ext cx="7886700" cy="448627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Prototype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Fastenal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30-35% Greased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Space Implementation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Timken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Design, Structure and Testing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Lubrication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Prototype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NASA test and usage</a:t>
            </a:r>
            <a:endParaRPr lang="en-US" sz="2200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57400"/>
            <a:ext cx="2731424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General</a:t>
            </a:r>
          </a:p>
          <a:p>
            <a:r>
              <a:rPr lang="en-US" sz="2200" dirty="0" smtClean="0"/>
              <a:t>Used to latch boom</a:t>
            </a:r>
          </a:p>
          <a:p>
            <a:r>
              <a:rPr lang="en-US" sz="2200" dirty="0" smtClean="0"/>
              <a:t>Reduce power consumption</a:t>
            </a:r>
          </a:p>
          <a:p>
            <a:r>
              <a:rPr lang="en-US" sz="2200" dirty="0" smtClean="0"/>
              <a:t>Testing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Magnetic Latching System</a:t>
            </a:r>
          </a:p>
          <a:p>
            <a:r>
              <a:rPr lang="en-US" sz="2200" dirty="0" smtClean="0"/>
              <a:t>Stays in position when voltage is removed.</a:t>
            </a:r>
          </a:p>
          <a:p>
            <a:pPr lvl="1"/>
            <a:r>
              <a:rPr lang="en-US" sz="2200" dirty="0" smtClean="0"/>
              <a:t>Held out by spring.</a:t>
            </a:r>
          </a:p>
          <a:p>
            <a:pPr lvl="1"/>
            <a:r>
              <a:rPr lang="en-US" sz="2200" dirty="0" smtClean="0"/>
              <a:t>Held in by magnet.</a:t>
            </a:r>
          </a:p>
          <a:p>
            <a:r>
              <a:rPr lang="en-US" sz="2200" dirty="0" smtClean="0"/>
              <a:t>Reverse voltage to move core in other direction.</a:t>
            </a:r>
          </a:p>
          <a:p>
            <a:r>
              <a:rPr lang="en-US" sz="2200" dirty="0" smtClean="0"/>
              <a:t>“Zero-Power-to-Hold”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Solenoids</a:t>
            </a:r>
          </a:p>
        </p:txBody>
      </p:sp>
      <p:pic>
        <p:nvPicPr>
          <p:cNvPr id="4098" name="Picture 2" descr="C:\Users\Owner\AppData\Local\Temp\solen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" y="3953048"/>
            <a:ext cx="4120224" cy="14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TRAC Boom</a:t>
            </a:r>
          </a:p>
          <a:p>
            <a:pPr lvl="1"/>
            <a:r>
              <a:rPr lang="en-US" sz="2200" dirty="0" smtClean="0"/>
              <a:t>AFRL</a:t>
            </a:r>
          </a:p>
          <a:p>
            <a:pPr lvl="1"/>
            <a:r>
              <a:rPr lang="en-US" sz="2200" dirty="0" err="1" smtClean="0"/>
              <a:t>Nanosail</a:t>
            </a:r>
            <a:r>
              <a:rPr lang="en-US" sz="2200" dirty="0" smtClean="0"/>
              <a:t>-D</a:t>
            </a:r>
          </a:p>
          <a:p>
            <a:r>
              <a:rPr lang="en-US" sz="2200" dirty="0" err="1" smtClean="0"/>
              <a:t>Elgoloy</a:t>
            </a:r>
            <a:r>
              <a:rPr lang="en-US" sz="2200" dirty="0" smtClean="0"/>
              <a:t> Stainless Steel</a:t>
            </a:r>
          </a:p>
          <a:p>
            <a:r>
              <a:rPr lang="en-US" sz="2200" dirty="0" smtClean="0"/>
              <a:t>Tape Measure Design</a:t>
            </a:r>
          </a:p>
          <a:p>
            <a:r>
              <a:rPr lang="en-US" sz="2200" dirty="0" smtClean="0"/>
              <a:t>Guide Plate</a:t>
            </a:r>
          </a:p>
          <a:p>
            <a:r>
              <a:rPr lang="en-US" sz="2200" dirty="0" smtClean="0"/>
              <a:t>Test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Tape Measure Boom</a:t>
            </a:r>
            <a:endParaRPr lang="en-US" sz="4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3"/>
          <a:stretch/>
        </p:blipFill>
        <p:spPr bwMode="auto">
          <a:xfrm>
            <a:off x="4503683" y="1981200"/>
            <a:ext cx="4051300" cy="2873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00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Constant Force Spring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 smtClean="0"/>
              <a:t>The spring we will use can be found </a:t>
            </a:r>
            <a:r>
              <a:rPr lang="en-US" sz="2200" dirty="0" smtClean="0">
                <a:hlinkClick r:id="rId2"/>
              </a:rPr>
              <a:t>here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This spring is:</a:t>
            </a:r>
          </a:p>
          <a:p>
            <a:pPr lvl="1"/>
            <a:r>
              <a:rPr lang="en-US" sz="2200" dirty="0" smtClean="0"/>
              <a:t>Compact</a:t>
            </a:r>
            <a:endParaRPr lang="en-US" sz="2200" dirty="0"/>
          </a:p>
          <a:p>
            <a:pPr lvl="1"/>
            <a:r>
              <a:rPr lang="en-US" sz="2200" dirty="0" smtClean="0"/>
              <a:t>Correctly tensioned</a:t>
            </a:r>
          </a:p>
          <a:p>
            <a:pPr lvl="1"/>
            <a:r>
              <a:rPr lang="en-US" sz="2200" dirty="0" smtClean="0"/>
              <a:t>Low cost.</a:t>
            </a:r>
          </a:p>
          <a:p>
            <a:pPr lvl="1"/>
            <a:r>
              <a:rPr lang="en-US" sz="2200" dirty="0" err="1" smtClean="0"/>
              <a:t>Spaceworthy</a:t>
            </a:r>
            <a:endParaRPr lang="en-US" sz="2200" dirty="0" smtClean="0"/>
          </a:p>
          <a:p>
            <a:r>
              <a:rPr lang="en-US" sz="2200" dirty="0" smtClean="0"/>
              <a:t>For NASA’s actual use</a:t>
            </a:r>
          </a:p>
          <a:p>
            <a:pPr lvl="1"/>
            <a:r>
              <a:rPr lang="en-US" sz="2200" dirty="0" smtClean="0"/>
              <a:t>Vulcan Spring’s products recommended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68070"/>
            <a:ext cx="2675125" cy="25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Member Contributions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752600"/>
            <a:ext cx="8839200" cy="48768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700" u="sng" dirty="0" smtClean="0"/>
              <a:t>Luke </a:t>
            </a:r>
            <a:r>
              <a:rPr lang="en-US" sz="1700" u="sng" dirty="0" err="1" smtClean="0"/>
              <a:t>Dahlman</a:t>
            </a:r>
            <a:r>
              <a:rPr lang="en-US" sz="1700" u="sng" dirty="0" smtClean="0"/>
              <a:t> -Team Leader</a:t>
            </a:r>
          </a:p>
          <a:p>
            <a:pPr marL="0" indent="0">
              <a:buNone/>
            </a:pPr>
            <a:r>
              <a:rPr lang="en-US" sz="1700" dirty="0" smtClean="0"/>
              <a:t>Organizes/conducts meetings, emails, &amp; group documents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u="sng" dirty="0" err="1" smtClean="0"/>
              <a:t>Antjuan</a:t>
            </a:r>
            <a:r>
              <a:rPr lang="en-US" u="sng" dirty="0" smtClean="0"/>
              <a:t> </a:t>
            </a:r>
            <a:r>
              <a:rPr lang="en-US" u="sng" dirty="0"/>
              <a:t>Buffett-Team Intermediary</a:t>
            </a:r>
          </a:p>
          <a:p>
            <a:pPr marL="0" indent="0">
              <a:buNone/>
            </a:pPr>
            <a:r>
              <a:rPr lang="en-US" dirty="0"/>
              <a:t>Acts as a link between members in order to try to </a:t>
            </a:r>
            <a:r>
              <a:rPr lang="en-US" dirty="0" smtClean="0"/>
              <a:t>bring </a:t>
            </a:r>
            <a:r>
              <a:rPr lang="en-US" dirty="0"/>
              <a:t>about an agreement or reconciliation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Tom </a:t>
            </a:r>
            <a:r>
              <a:rPr lang="en-US" u="sng" dirty="0"/>
              <a:t>Henry – Webmaster</a:t>
            </a:r>
          </a:p>
          <a:p>
            <a:pPr marL="0" indent="0">
              <a:buNone/>
            </a:pPr>
            <a:r>
              <a:rPr lang="en-US" dirty="0"/>
              <a:t>Designed and updates group website</a:t>
            </a:r>
          </a:p>
          <a:p>
            <a:pPr marL="0" indent="0">
              <a:buNone/>
            </a:pPr>
            <a:r>
              <a:rPr lang="en-US" dirty="0"/>
              <a:t>Gathers group work for public posting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1700" u="sng" dirty="0" err="1" smtClean="0"/>
              <a:t>Anh</a:t>
            </a:r>
            <a:r>
              <a:rPr lang="en-US" sz="1700" u="sng" dirty="0" smtClean="0"/>
              <a:t> Ho, Dustin Pierce - Key Concept Holders</a:t>
            </a:r>
          </a:p>
          <a:p>
            <a:pPr marL="0" indent="0">
              <a:buNone/>
            </a:pPr>
            <a:r>
              <a:rPr lang="en-US" sz="1700" dirty="0" smtClean="0"/>
              <a:t>Helps group to understand their common objectives and assists in planning how to achieve these objectives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Ryan </a:t>
            </a:r>
            <a:r>
              <a:rPr lang="en-US" u="sng" dirty="0" err="1"/>
              <a:t>Bissett</a:t>
            </a:r>
            <a:r>
              <a:rPr lang="en-US" u="sng" dirty="0"/>
              <a:t>, Isaac Johns -Team Communicators</a:t>
            </a:r>
          </a:p>
          <a:p>
            <a:pPr marL="0" indent="0">
              <a:buNone/>
            </a:pPr>
            <a:r>
              <a:rPr lang="en-US" dirty="0"/>
              <a:t>Writes group reports based on group’s previous week’s work</a:t>
            </a:r>
          </a:p>
          <a:p>
            <a:pPr marL="0" indent="0">
              <a:buNone/>
            </a:pPr>
            <a:r>
              <a:rPr lang="en-US" dirty="0"/>
              <a:t>Gathers individual contributions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7917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Human to Machine Interface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/>
              <a:t>Test </a:t>
            </a:r>
            <a:r>
              <a:rPr lang="en-US" sz="2200" dirty="0" smtClean="0"/>
              <a:t>Requirement</a:t>
            </a:r>
            <a:endParaRPr lang="en-US" sz="2200" dirty="0"/>
          </a:p>
          <a:p>
            <a:r>
              <a:rPr lang="en-US" sz="2200" dirty="0" smtClean="0"/>
              <a:t>Simplified Design</a:t>
            </a:r>
          </a:p>
          <a:p>
            <a:r>
              <a:rPr lang="en-US" sz="2200" dirty="0" smtClean="0"/>
              <a:t>Three Switches, Two Pole</a:t>
            </a:r>
          </a:p>
          <a:p>
            <a:pPr lvl="1"/>
            <a:r>
              <a:rPr lang="en-US" sz="2200" dirty="0" smtClean="0"/>
              <a:t>Stop</a:t>
            </a:r>
          </a:p>
          <a:p>
            <a:pPr lvl="1"/>
            <a:r>
              <a:rPr lang="en-US" sz="2200" dirty="0" smtClean="0"/>
              <a:t>Send Out</a:t>
            </a:r>
          </a:p>
          <a:p>
            <a:pPr lvl="1"/>
            <a:r>
              <a:rPr lang="en-US" sz="2200" dirty="0" smtClean="0"/>
              <a:t>Send In</a:t>
            </a:r>
          </a:p>
          <a:p>
            <a:r>
              <a:rPr lang="en-US" sz="2200" dirty="0" smtClean="0"/>
              <a:t>Seven Segment Display</a:t>
            </a:r>
          </a:p>
          <a:p>
            <a:endParaRPr lang="en-US" dirty="0"/>
          </a:p>
        </p:txBody>
      </p:sp>
      <p:pic>
        <p:nvPicPr>
          <p:cNvPr id="2050" name="Picture 2" descr="http://2.bp.blogspot.com/-vMYz-kz5uJE/T1iDNOaSSEI/AAAAAAAAAEc/_STZLgDfQXM/s1600/7-Segment-LED-Dis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2714626" cy="237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Programmable Logic Controller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ALTERA Cyclone II </a:t>
            </a:r>
            <a:r>
              <a:rPr lang="en-US" sz="2200" dirty="0" smtClean="0"/>
              <a:t>Test</a:t>
            </a:r>
          </a:p>
          <a:p>
            <a:pPr lvl="1"/>
            <a:r>
              <a:rPr lang="en-US" sz="2200" dirty="0" smtClean="0"/>
              <a:t>Reprogrammable</a:t>
            </a:r>
            <a:endParaRPr lang="en-US" sz="2200" dirty="0"/>
          </a:p>
          <a:p>
            <a:pPr lvl="1"/>
            <a:r>
              <a:rPr lang="en-US" sz="2200" dirty="0" err="1"/>
              <a:t>Quartus</a:t>
            </a:r>
            <a:r>
              <a:rPr lang="en-US" sz="2200" dirty="0"/>
              <a:t> </a:t>
            </a:r>
            <a:r>
              <a:rPr lang="en-US" sz="2200"/>
              <a:t>II </a:t>
            </a:r>
            <a:r>
              <a:rPr lang="en-US" sz="2200" smtClean="0"/>
              <a:t>VHDL</a:t>
            </a:r>
            <a:endParaRPr lang="en-US" sz="2200" dirty="0"/>
          </a:p>
          <a:p>
            <a:r>
              <a:rPr lang="en-US" sz="2200" dirty="0" smtClean="0"/>
              <a:t>AT40KEL040</a:t>
            </a:r>
          </a:p>
          <a:p>
            <a:pPr lvl="1"/>
            <a:r>
              <a:rPr lang="en-US" sz="2200" dirty="0" smtClean="0"/>
              <a:t>Rad Hard</a:t>
            </a:r>
          </a:p>
          <a:p>
            <a:pPr lvl="1"/>
            <a:r>
              <a:rPr lang="en-US" sz="2200" dirty="0" smtClean="0"/>
              <a:t>233 I/O Pins</a:t>
            </a:r>
          </a:p>
          <a:p>
            <a:pPr lvl="1"/>
            <a:r>
              <a:rPr lang="en-US" sz="2200" dirty="0" smtClean="0"/>
              <a:t>ATMEL FPGA Designer®</a:t>
            </a:r>
          </a:p>
          <a:p>
            <a:r>
              <a:rPr lang="en-US" sz="2200" dirty="0" smtClean="0"/>
              <a:t>3.3V Supply</a:t>
            </a:r>
          </a:p>
          <a:p>
            <a:r>
              <a:rPr lang="en-US" sz="2200" dirty="0" smtClean="0"/>
              <a:t>MIL </a:t>
            </a:r>
            <a:r>
              <a:rPr lang="en-US" sz="2200" dirty="0"/>
              <a:t>STD 883 Method </a:t>
            </a:r>
            <a:r>
              <a:rPr lang="en-US" sz="2200" dirty="0" smtClean="0"/>
              <a:t>1019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22742"/>
            <a:ext cx="3065145" cy="3611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8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/>
              <a:t>Brushed DC motor with gearbox</a:t>
            </a:r>
          </a:p>
          <a:p>
            <a:r>
              <a:rPr lang="en-US" sz="2200" dirty="0"/>
              <a:t>57 rpm</a:t>
            </a:r>
          </a:p>
          <a:p>
            <a:r>
              <a:rPr lang="en-US" sz="2200" dirty="0"/>
              <a:t>Small size</a:t>
            </a:r>
          </a:p>
          <a:p>
            <a:r>
              <a:rPr lang="en-US" sz="2200" dirty="0"/>
              <a:t>260 </a:t>
            </a:r>
            <a:r>
              <a:rPr lang="en-US" sz="2200" dirty="0" err="1"/>
              <a:t>oz·in</a:t>
            </a:r>
            <a:r>
              <a:rPr lang="en-US" sz="2200" dirty="0"/>
              <a:t> stall torque</a:t>
            </a:r>
          </a:p>
          <a:p>
            <a:r>
              <a:rPr lang="en-US" sz="2200" dirty="0"/>
              <a:t>Terminal resistance and torque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95600"/>
            <a:ext cx="2818374" cy="232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Motor Driver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/>
              <a:t>Operates </a:t>
            </a:r>
            <a:r>
              <a:rPr lang="en-US" sz="2200" dirty="0" smtClean="0"/>
              <a:t>at 6V </a:t>
            </a:r>
            <a:r>
              <a:rPr lang="en-US" sz="2200" dirty="0"/>
              <a:t>delivering continuous  12 </a:t>
            </a:r>
            <a:r>
              <a:rPr lang="en-US" sz="2200" dirty="0" smtClean="0"/>
              <a:t>A</a:t>
            </a:r>
            <a:endParaRPr lang="en-US" sz="2200" dirty="0"/>
          </a:p>
          <a:p>
            <a:r>
              <a:rPr lang="en-US" sz="2200" dirty="0"/>
              <a:t>Various built in shutdowns and </a:t>
            </a:r>
            <a:r>
              <a:rPr lang="en-US" sz="2200" dirty="0" smtClean="0"/>
              <a:t>protections</a:t>
            </a:r>
            <a:endParaRPr lang="en-US" sz="2200" dirty="0"/>
          </a:p>
          <a:p>
            <a:r>
              <a:rPr lang="en-US" sz="2200" dirty="0"/>
              <a:t>Compact </a:t>
            </a:r>
            <a:r>
              <a:rPr lang="en-US" sz="2200" dirty="0" smtClean="0"/>
              <a:t>Size</a:t>
            </a:r>
            <a:endParaRPr lang="en-US" sz="2200" dirty="0"/>
          </a:p>
          <a:p>
            <a:r>
              <a:rPr lang="en-US" sz="2200" dirty="0"/>
              <a:t>Test current sense ability and motor indicator LEDs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57600"/>
            <a:ext cx="2718521" cy="20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Electrical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172:1 </a:t>
            </a:r>
            <a:r>
              <a:rPr lang="en-US" sz="2200" dirty="0" err="1" smtClean="0"/>
              <a:t>Gearmotor</a:t>
            </a:r>
            <a:r>
              <a:rPr lang="en-US" sz="2200" dirty="0" smtClean="0"/>
              <a:t> with 260 </a:t>
            </a:r>
            <a:r>
              <a:rPr lang="en-US" sz="2200" dirty="0" err="1" smtClean="0"/>
              <a:t>oz</a:t>
            </a:r>
            <a:r>
              <a:rPr lang="en-US" sz="2200" dirty="0" smtClean="0"/>
              <a:t>-in stall torque</a:t>
            </a:r>
          </a:p>
          <a:p>
            <a:r>
              <a:rPr lang="en-US" sz="2200" dirty="0" smtClean="0"/>
              <a:t>Motor Driver</a:t>
            </a:r>
          </a:p>
          <a:p>
            <a:r>
              <a:rPr lang="en-US" sz="2200" dirty="0" smtClean="0"/>
              <a:t>Atmel Microcontroller 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556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Zoom-in side View</a:t>
            </a:r>
            <a:endParaRPr lang="en-US" sz="4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0500" y="5251963"/>
            <a:ext cx="2449068" cy="1350264"/>
            <a:chOff x="1486154" y="3581400"/>
            <a:chExt cx="2857246" cy="1704579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 t="1" r="18663" b="64492"/>
            <a:stretch/>
          </p:blipFill>
          <p:spPr bwMode="auto">
            <a:xfrm>
              <a:off x="1486154" y="3581400"/>
              <a:ext cx="2857246" cy="1704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209800" y="3962400"/>
              <a:ext cx="1511300" cy="76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0" y="1417638"/>
            <a:ext cx="10951464" cy="4940171"/>
            <a:chOff x="0" y="1417638"/>
            <a:chExt cx="10951464" cy="4940171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1417638"/>
              <a:ext cx="8132064" cy="4769802"/>
              <a:chOff x="0" y="1417638"/>
              <a:chExt cx="8132064" cy="4769802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352800" y="1905000"/>
                <a:ext cx="1676400" cy="1752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971800" y="3825240"/>
                <a:ext cx="2438400" cy="2362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752600" y="3657600"/>
                <a:ext cx="4419600" cy="1676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731264" y="1752600"/>
                <a:ext cx="6400800" cy="1524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82312" y="3543460"/>
                <a:ext cx="16002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Measure Tape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019800" y="1417638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Solar Panels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81400" y="4572000"/>
                <a:ext cx="121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Roller Gear Driven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86200" y="2438400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Free Roller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31264" y="1752600"/>
                <a:ext cx="173736" cy="2057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0" y="22860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Connection of the Panels &amp; tape</a:t>
                </a:r>
                <a:endParaRPr lang="en-US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H="1">
                <a:off x="2286000" y="1602304"/>
                <a:ext cx="1981200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2307336" y="3499362"/>
                <a:ext cx="1981200" cy="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U-Turn Arrow 17"/>
              <p:cNvSpPr/>
              <p:nvPr/>
            </p:nvSpPr>
            <p:spPr>
              <a:xfrm>
                <a:off x="3581400" y="2176591"/>
                <a:ext cx="1371600" cy="841248"/>
              </a:xfrm>
              <a:prstGeom prst="utur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U-Turn Arrow 18"/>
              <p:cNvSpPr/>
              <p:nvPr/>
            </p:nvSpPr>
            <p:spPr>
              <a:xfrm flipV="1">
                <a:off x="3352800" y="4618038"/>
                <a:ext cx="1828800" cy="1080670"/>
              </a:xfrm>
              <a:prstGeom prst="utur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6455664" y="1828800"/>
              <a:ext cx="4495800" cy="4529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34200" y="33528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Solar Panel Roller</a:t>
              </a:r>
              <a:endParaRPr lang="en-US" dirty="0"/>
            </a:p>
          </p:txBody>
        </p:sp>
      </p:grpSp>
      <p:sp>
        <p:nvSpPr>
          <p:cNvPr id="29" name="U-Turn Arrow 28"/>
          <p:cNvSpPr/>
          <p:nvPr/>
        </p:nvSpPr>
        <p:spPr>
          <a:xfrm flipV="1">
            <a:off x="6836664" y="3534996"/>
            <a:ext cx="1828800" cy="1080670"/>
          </a:xfrm>
          <a:prstGeom prst="utur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1445" t="50000" r="25438" b="20371"/>
          <a:stretch/>
        </p:blipFill>
        <p:spPr>
          <a:xfrm>
            <a:off x="6858000" y="319563"/>
            <a:ext cx="1783080" cy="178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38964"/>
            <a:ext cx="7924800" cy="1143000"/>
          </a:xfrm>
        </p:spPr>
        <p:txBody>
          <a:bodyPr/>
          <a:lstStyle/>
          <a:p>
            <a:r>
              <a:rPr lang="en-US" dirty="0" smtClean="0"/>
              <a:t>Zoom-in front view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607820" y="1732377"/>
            <a:ext cx="5715000" cy="3685032"/>
            <a:chOff x="1447800" y="1417638"/>
            <a:chExt cx="5715000" cy="3685032"/>
          </a:xfrm>
        </p:grpSpPr>
        <p:sp>
          <p:nvSpPr>
            <p:cNvPr id="6" name="Rectangle 5"/>
            <p:cNvSpPr/>
            <p:nvPr/>
          </p:nvSpPr>
          <p:spPr>
            <a:xfrm>
              <a:off x="6019800" y="3297936"/>
              <a:ext cx="990600" cy="1783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0200" y="3319272"/>
              <a:ext cx="990600" cy="17833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47800" y="3124200"/>
              <a:ext cx="1295400" cy="17373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67400" y="3124200"/>
              <a:ext cx="1295400" cy="19507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1400" y="307157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Tape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50920" y="3995769"/>
              <a:ext cx="1828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Gear Drive Roller</a:t>
              </a:r>
            </a:p>
            <a:p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447800" y="1417638"/>
              <a:ext cx="5711952" cy="1706562"/>
              <a:chOff x="1447800" y="1417638"/>
              <a:chExt cx="5711952" cy="170656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653028" y="2201990"/>
                <a:ext cx="12954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Free Rotating Roller</a:t>
                </a:r>
              </a:p>
              <a:p>
                <a:endParaRPr lang="en-US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447800" y="1417638"/>
                <a:ext cx="5711952" cy="1706562"/>
                <a:chOff x="1447800" y="1417638"/>
                <a:chExt cx="5711952" cy="1706562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1752600" y="1981200"/>
                  <a:ext cx="685800" cy="1143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6172200" y="1981200"/>
                  <a:ext cx="685800" cy="1143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1447800" y="1752600"/>
                  <a:ext cx="5711952" cy="207264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386328" y="1417638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Solar Panel</a:t>
                  </a:r>
                  <a:endParaRPr lang="en-US" dirty="0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 flipH="1">
                  <a:off x="2095500" y="2462625"/>
                  <a:ext cx="1557528" cy="0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4991100" y="2462625"/>
                  <a:ext cx="1524000" cy="0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" name="Straight Arrow Connector 19"/>
            <p:cNvCxnSpPr/>
            <p:nvPr/>
          </p:nvCxnSpPr>
          <p:spPr>
            <a:xfrm flipH="1">
              <a:off x="2052828" y="3229197"/>
              <a:ext cx="1557528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948428" y="3229197"/>
              <a:ext cx="1524000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177796" y="4189635"/>
              <a:ext cx="1208532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215128" y="4189635"/>
              <a:ext cx="1382268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6987540" y="609600"/>
            <a:ext cx="1546860" cy="3610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Project Milestones and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686800" cy="470916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Analog or Digital 				10/05/2014</a:t>
            </a:r>
          </a:p>
          <a:p>
            <a:r>
              <a:rPr lang="en-US" sz="2200" dirty="0" smtClean="0"/>
              <a:t>Circuit Outlines and Improvements 		10/31/2014</a:t>
            </a:r>
          </a:p>
          <a:p>
            <a:r>
              <a:rPr lang="en-US" sz="2200" dirty="0" smtClean="0"/>
              <a:t>Our Design Constraints were changed		11/01/2014</a:t>
            </a:r>
          </a:p>
          <a:p>
            <a:r>
              <a:rPr lang="en-US" sz="2200" dirty="0" smtClean="0"/>
              <a:t>Redesigned our 1U CubeSat			11/12/2014</a:t>
            </a:r>
          </a:p>
          <a:p>
            <a:r>
              <a:rPr lang="en-US" sz="2200" dirty="0" smtClean="0"/>
              <a:t>Final Circuit Completion			11/26/2014</a:t>
            </a:r>
          </a:p>
          <a:p>
            <a:r>
              <a:rPr lang="en-US" sz="2200" dirty="0" smtClean="0"/>
              <a:t>Material Selections				12/05/2014</a:t>
            </a:r>
          </a:p>
          <a:p>
            <a:r>
              <a:rPr lang="en-US" sz="2200" dirty="0"/>
              <a:t>Draft Design Sent to NASA		</a:t>
            </a:r>
            <a:r>
              <a:rPr lang="en-US" sz="2200" dirty="0" smtClean="0"/>
              <a:t>	12/06/2015</a:t>
            </a:r>
          </a:p>
          <a:p>
            <a:r>
              <a:rPr lang="en-US" sz="2200" dirty="0" smtClean="0"/>
              <a:t>Bill Of Materials 				12/07/2014</a:t>
            </a:r>
          </a:p>
        </p:txBody>
      </p:sp>
    </p:spTree>
    <p:extLst>
      <p:ext uri="{BB962C8B-B14F-4D97-AF65-F5344CB8AC3E}">
        <p14:creationId xmlns:p14="http://schemas.microsoft.com/office/powerpoint/2010/main" val="35506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Plan for next semester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Material Ordering			</a:t>
            </a:r>
            <a:r>
              <a:rPr lang="en-US" sz="2200" dirty="0" smtClean="0"/>
              <a:t>12/19/2014</a:t>
            </a:r>
          </a:p>
          <a:p>
            <a:r>
              <a:rPr lang="en-US" sz="2200" dirty="0" smtClean="0"/>
              <a:t>Circuit Assembled			02/02/2015</a:t>
            </a:r>
          </a:p>
          <a:p>
            <a:r>
              <a:rPr lang="en-US" sz="2200" dirty="0" smtClean="0"/>
              <a:t>Complete Local testing 		02/06/2015</a:t>
            </a:r>
          </a:p>
          <a:p>
            <a:r>
              <a:rPr lang="en-US" sz="2200" dirty="0" smtClean="0"/>
              <a:t>Complete all Testing			02/20/2015</a:t>
            </a:r>
          </a:p>
          <a:p>
            <a:r>
              <a:rPr lang="en-US" sz="2200" dirty="0" smtClean="0"/>
              <a:t>Ship prototype to NASA		02/20/2015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4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8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Preliminary Problem </a:t>
            </a:r>
            <a:r>
              <a:rPr lang="en-US" sz="4000" dirty="0"/>
              <a:t>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7924800" cy="43434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lnSpc>
                <a:spcPct val="300000"/>
              </a:lnSpc>
              <a:buNone/>
            </a:pPr>
            <a:r>
              <a:rPr lang="en-US" sz="2200" dirty="0" smtClean="0"/>
              <a:t>Our group is tasked with designing and implementing a deployable and retractable boom that fits inside a 1 cubic foot satellite used to deploy and retract a solar cell array with a minimum area of 9ft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67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sz="4000" dirty="0" smtClean="0"/>
              <a:t>Preliminary Designs-Scissor Jack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Size Constraint</a:t>
            </a:r>
          </a:p>
          <a:p>
            <a:pPr lvl="1"/>
            <a:r>
              <a:rPr lang="en-US" sz="2400" dirty="0" smtClean="0"/>
              <a:t>1ft</a:t>
            </a:r>
            <a:r>
              <a:rPr lang="en-US" sz="2400" baseline="30000" dirty="0" smtClean="0"/>
              <a:t>3 </a:t>
            </a:r>
            <a:r>
              <a:rPr lang="en-US" sz="2400" dirty="0" smtClean="0"/>
              <a:t>cube</a:t>
            </a:r>
          </a:p>
          <a:p>
            <a:pPr lvl="1"/>
            <a:r>
              <a:rPr lang="en-US" sz="2400" dirty="0" smtClean="0"/>
              <a:t>4-9ft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solar panels</a:t>
            </a:r>
          </a:p>
          <a:p>
            <a:r>
              <a:rPr lang="en-US" sz="2400" dirty="0" smtClean="0"/>
              <a:t>Scissor Design</a:t>
            </a:r>
          </a:p>
          <a:p>
            <a:pPr lvl="1"/>
            <a:r>
              <a:rPr lang="en-US" sz="2400" dirty="0" smtClean="0"/>
              <a:t>Motor </a:t>
            </a:r>
          </a:p>
          <a:p>
            <a:pPr lvl="2"/>
            <a:r>
              <a:rPr lang="en-US" sz="2400" dirty="0"/>
              <a:t>3</a:t>
            </a:r>
            <a:r>
              <a:rPr lang="en-US" sz="2400" dirty="0" smtClean="0"/>
              <a:t> ft-lb</a:t>
            </a:r>
          </a:p>
          <a:p>
            <a:pPr lvl="2"/>
            <a:r>
              <a:rPr lang="en-US" sz="2400" dirty="0" smtClean="0"/>
              <a:t>2 phase motor deploy and retract</a:t>
            </a:r>
          </a:p>
          <a:p>
            <a:pPr lvl="2"/>
            <a:r>
              <a:rPr lang="en-US" sz="2400" dirty="0" smtClean="0"/>
              <a:t>Stepper motor</a:t>
            </a:r>
          </a:p>
          <a:p>
            <a:pPr lvl="1"/>
            <a:r>
              <a:rPr lang="en-US" sz="2400" dirty="0" smtClean="0"/>
              <a:t>Power Transmission</a:t>
            </a:r>
          </a:p>
          <a:p>
            <a:pPr lvl="2"/>
            <a:r>
              <a:rPr lang="en-US" sz="2400" dirty="0" smtClean="0"/>
              <a:t>Screw drive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231176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Problem </a:t>
            </a:r>
            <a:r>
              <a:rPr lang="en-US" sz="4000" dirty="0"/>
              <a:t>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343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lnSpc>
                <a:spcPct val="300000"/>
              </a:lnSpc>
              <a:buNone/>
            </a:pPr>
            <a:r>
              <a:rPr lang="en-US" sz="2200" dirty="0" smtClean="0"/>
              <a:t>Our group is tasked with designing and implementing a deployable and retractable boom that fits inside a CubeSat (10cm x 10cm x 10cm) used to deploy and retract a solar cell array with a minimum area of 4ft</a:t>
            </a:r>
            <a:r>
              <a:rPr lang="en-US" sz="2200" baseline="30000" dirty="0" smtClean="0"/>
              <a:t>2</a:t>
            </a:r>
            <a:r>
              <a:rPr lang="en-US" sz="2200" dirty="0"/>
              <a:t> </a:t>
            </a:r>
            <a:r>
              <a:rPr lang="en-US" sz="2200" dirty="0" smtClean="0"/>
              <a:t>using bendable solar arrays.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13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ianbrushpainter.com/media/catalog/product/cache/1/thumbnail/9df78eab33525d08d6e5fb8d27136e95/b/r/brushpainting-fan-7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8" y="1447800"/>
            <a:ext cx="2204545" cy="22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Preliminary Designs-Fan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7924800" cy="4250188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One dual phase motor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One servo motor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Difficult to reach 9 ft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solar panels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Gear Drive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At pivot point - 360° rotation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One to unfold – achieve more than 1 foot radius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The Area of this method will never achieve 100% full of solar cells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25mm </a:t>
            </a:r>
            <a:r>
              <a:rPr lang="en-US" sz="2200" dirty="0"/>
              <a:t>bending radius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/>
              <a:t>A</a:t>
            </a:r>
            <a:r>
              <a:rPr lang="en-US" sz="2200" baseline="-25000" dirty="0" err="1"/>
              <a:t>cell,min</a:t>
            </a:r>
            <a:r>
              <a:rPr lang="en-US" sz="2200" dirty="0"/>
              <a:t> = 1cm x 1cm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/>
              <a:t>Solar Panel Calculation. </a:t>
            </a:r>
            <a:endParaRPr lang="en-US" sz="2200" b="0" dirty="0" smtClean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1400" y="4724399"/>
                <a:ext cx="1447800" cy="1202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724399"/>
                <a:ext cx="1447800" cy="1202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9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Size Constraint</a:t>
            </a:r>
          </a:p>
          <a:p>
            <a:pPr lvl="1"/>
            <a:r>
              <a:rPr lang="en-US" sz="2200" dirty="0" smtClean="0"/>
              <a:t>1000cm</a:t>
            </a:r>
            <a:r>
              <a:rPr lang="en-US" sz="2200" baseline="30000" dirty="0" smtClean="0"/>
              <a:t>3 </a:t>
            </a:r>
            <a:r>
              <a:rPr lang="en-US" sz="2200" dirty="0" smtClean="0"/>
              <a:t>cube-sat</a:t>
            </a:r>
          </a:p>
          <a:p>
            <a:pPr lvl="1"/>
            <a:r>
              <a:rPr lang="en-US" sz="2200" dirty="0" smtClean="0"/>
              <a:t>4-9ft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solar panels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447800"/>
            <a:ext cx="3733800" cy="512064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sz="2400" dirty="0" smtClean="0"/>
              <a:t>Measure </a:t>
            </a:r>
            <a:r>
              <a:rPr lang="en-US" sz="2400" dirty="0"/>
              <a:t>tape technique</a:t>
            </a:r>
          </a:p>
          <a:p>
            <a:pPr lvl="1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Motor </a:t>
            </a:r>
          </a:p>
          <a:p>
            <a:pPr lvl="2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&lt;</a:t>
            </a:r>
            <a:r>
              <a:rPr lang="en-US" sz="2400" dirty="0" smtClean="0"/>
              <a:t>100 </a:t>
            </a:r>
            <a:r>
              <a:rPr lang="en-US" sz="2400" dirty="0" err="1"/>
              <a:t>oz</a:t>
            </a:r>
            <a:r>
              <a:rPr lang="en-US" sz="2400" dirty="0"/>
              <a:t>-inch</a:t>
            </a:r>
          </a:p>
          <a:p>
            <a:pPr lvl="2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Brushed motor</a:t>
            </a:r>
          </a:p>
          <a:p>
            <a:pPr lvl="2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Single phase motor deploy </a:t>
            </a:r>
          </a:p>
          <a:p>
            <a:pPr lvl="2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Continuous</a:t>
            </a:r>
          </a:p>
          <a:p>
            <a:pPr lvl="1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Power Transmission</a:t>
            </a:r>
          </a:p>
          <a:p>
            <a:pPr lvl="2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Spur </a:t>
            </a:r>
            <a:r>
              <a:rPr lang="en-US" sz="2400" dirty="0" smtClean="0"/>
              <a:t>Gears deploy</a:t>
            </a:r>
            <a:endParaRPr lang="en-US" sz="2400" dirty="0"/>
          </a:p>
          <a:p>
            <a:pPr lvl="2">
              <a:spcBef>
                <a:spcPts val="300"/>
              </a:spcBef>
              <a:spcAft>
                <a:spcPts val="200"/>
              </a:spcAft>
            </a:pPr>
            <a:r>
              <a:rPr lang="en-US" sz="2400" dirty="0"/>
              <a:t>Retract – spiral </a:t>
            </a:r>
            <a:r>
              <a:rPr lang="en-US" sz="2400" dirty="0" smtClean="0"/>
              <a:t>coil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sz="4000" dirty="0" smtClean="0"/>
              <a:t>Preliminary Design-Tape Measure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76601"/>
            <a:ext cx="3135062" cy="24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Final Design Decision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27338"/>
            <a:ext cx="7935686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846138"/>
            <a:ext cx="19907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 smtClean="0"/>
              <a:t>Repeatable operation.</a:t>
            </a:r>
          </a:p>
          <a:p>
            <a:r>
              <a:rPr lang="en-US" sz="2200" dirty="0" smtClean="0"/>
              <a:t>Low power consumption.</a:t>
            </a:r>
          </a:p>
          <a:p>
            <a:r>
              <a:rPr lang="en-US" sz="2200" dirty="0" smtClean="0"/>
              <a:t>Structural rigidity when extended.</a:t>
            </a:r>
          </a:p>
          <a:p>
            <a:r>
              <a:rPr lang="en-US" sz="2200" dirty="0"/>
              <a:t>Physical Limitations of Materials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Receive and interpret the signal.</a:t>
            </a:r>
          </a:p>
          <a:p>
            <a:r>
              <a:rPr lang="en-US" sz="2200" dirty="0" smtClean="0"/>
              <a:t>Execute the command while monitoring boom tension.</a:t>
            </a:r>
          </a:p>
          <a:p>
            <a:r>
              <a:rPr lang="en-US" sz="2200" dirty="0" smtClean="0"/>
              <a:t>Latch at full extension.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87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1264</TotalTime>
  <Words>1076</Words>
  <Application>Microsoft Office PowerPoint</Application>
  <PresentationFormat>On-screen Show (4:3)</PresentationFormat>
  <Paragraphs>264</Paragraphs>
  <Slides>29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Horizon</vt:lpstr>
      <vt:lpstr>Worksheet</vt:lpstr>
      <vt:lpstr>Cubesat solar panels</vt:lpstr>
      <vt:lpstr>Member Contributions</vt:lpstr>
      <vt:lpstr>Preliminary Problem Statement</vt:lpstr>
      <vt:lpstr>Preliminary Designs-Scissor Jack</vt:lpstr>
      <vt:lpstr>Problem Statement</vt:lpstr>
      <vt:lpstr>Preliminary Designs-Fan</vt:lpstr>
      <vt:lpstr>Preliminary Design-Tape Measure</vt:lpstr>
      <vt:lpstr>Final Design Decision</vt:lpstr>
      <vt:lpstr>Functional Requirements</vt:lpstr>
      <vt:lpstr>Non-Functional Requirements</vt:lpstr>
      <vt:lpstr>Potential Risks</vt:lpstr>
      <vt:lpstr>Market for CubeSats</vt:lpstr>
      <vt:lpstr>Material Costs</vt:lpstr>
      <vt:lpstr>Technology Platform</vt:lpstr>
      <vt:lpstr>Implementing Prototype</vt:lpstr>
      <vt:lpstr>Bearings</vt:lpstr>
      <vt:lpstr>Solenoids</vt:lpstr>
      <vt:lpstr>Tape Measure Boom</vt:lpstr>
      <vt:lpstr>Constant Force Spring</vt:lpstr>
      <vt:lpstr>Human to Machine Interface</vt:lpstr>
      <vt:lpstr>Programmable Logic Controller</vt:lpstr>
      <vt:lpstr>Motor</vt:lpstr>
      <vt:lpstr>Motor Driver</vt:lpstr>
      <vt:lpstr>Electrical Interface</vt:lpstr>
      <vt:lpstr>Zoom-in side View</vt:lpstr>
      <vt:lpstr>Zoom-in front view</vt:lpstr>
      <vt:lpstr>Project Milestones and Schedule</vt:lpstr>
      <vt:lpstr>Plan for next semester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61</cp:revision>
  <dcterms:created xsi:type="dcterms:W3CDTF">2014-12-06T19:05:44Z</dcterms:created>
  <dcterms:modified xsi:type="dcterms:W3CDTF">2014-12-10T04:15:52Z</dcterms:modified>
</cp:coreProperties>
</file>